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8EA224-885B-4D58-AC7A-EA22D17EBA80}"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8EA224-885B-4D58-AC7A-EA22D17EBA80}"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8EA224-885B-4D58-AC7A-EA22D17EBA80}"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8EA224-885B-4D58-AC7A-EA22D17EBA80}"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8EA224-885B-4D58-AC7A-EA22D17EBA8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2C737-DFD8-43FA-BBD4-FE42A43E1156}"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8EA224-885B-4D58-AC7A-EA22D17EBA80}"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372C737-DFD8-43FA-BBD4-FE42A43E1156}" type="datetimeFigureOut">
              <a:rPr lang="en-GB" smtClean="0"/>
              <a:pPr/>
              <a:t>12/07/2011</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78EA224-885B-4D58-AC7A-EA22D17EBA8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imgres?imgurl=http://ia.media-imdb.com/images/M/MV5BMTc4NTAyNjE2OV5BMl5BanBnXkFtZTcwNzMxNjUyNA%40%40._V1._SX640_SY425_.jpg&amp;imgrefurl=http://www.imdb.com/media/rm2804188160/nm2185462&amp;usg=__DF9a4Kb7d2SKpTVo9UvBltc8KW4=&amp;h=425&amp;w=640&amp;sz=39&amp;hl=en&amp;start=10&amp;zoom=1&amp;um=1&amp;itbs=1&amp;tbnid=4Cu_D8wfLu281M:&amp;tbnh=91&amp;tbnw=137&amp;prev=/search%3Fq%3Dnever%2Blet%2Bme%2Bgo%2Btommy%26um%3D1%26hl%3Den%26sa%3DN%26sout%3D1%26rls%3Dcom.microsoft:en-gb:IE-SearchBox%26biw%3D1024%26bih%3D587%26tbm%3Disch&amp;ei=ySkcTobrDYe18QOtxcmK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imgres?imgurl=http://blogs.suntimes.com/foreignc/assets_c/2011/01/never-let-me-go-ruth-tommy-thumb-375x196-30285.jpg&amp;imgrefurl=http://blogs.suntimes.com/foreignc/2011/01/never-let-me-go.html&amp;usg=__bs3S3FGyx0IRAgS1brqeLr2pr9A=&amp;h=196&amp;w=375&amp;sz=63&amp;hl=en&amp;start=14&amp;zoom=1&amp;um=1&amp;itbs=1&amp;tbnid=SFkufekMNQG7KM:&amp;tbnh=64&amp;tbnw=122&amp;prev=/search%3Fq%3Dnever%2Blet%2Bme%2Bgo%2Btommy%26um%3D1%26hl%3Den%26sa%3DN%26sout%3D1%26rls%3Dcom.microsoft:en-gb:IE-SearchBox%26biw%3D1024%26bih%3D587%26tbm%3Disch&amp;ei=ySkcTobrDYe18QOtxcmK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Lesson </a:t>
            </a:r>
            <a:r>
              <a:rPr lang="en-GB" dirty="0" smtClean="0"/>
              <a:t>8</a:t>
            </a:r>
            <a:endParaRPr lang="en-GB" dirty="0"/>
          </a:p>
        </p:txBody>
      </p:sp>
      <p:sp>
        <p:nvSpPr>
          <p:cNvPr id="2" name="Title 1"/>
          <p:cNvSpPr>
            <a:spLocks noGrp="1"/>
          </p:cNvSpPr>
          <p:nvPr>
            <p:ph type="ctrTitle"/>
          </p:nvPr>
        </p:nvSpPr>
        <p:spPr/>
        <p:txBody>
          <a:bodyPr/>
          <a:lstStyle/>
          <a:p>
            <a:r>
              <a:rPr lang="en-GB" dirty="0" smtClean="0"/>
              <a:t>Never Let Me Go</a:t>
            </a:r>
            <a:endParaRPr lang="en-GB" dirty="0"/>
          </a:p>
        </p:txBody>
      </p:sp>
    </p:spTree>
    <p:extLst>
      <p:ext uri="{BB962C8B-B14F-4D97-AF65-F5344CB8AC3E}">
        <p14:creationId xmlns:p14="http://schemas.microsoft.com/office/powerpoint/2010/main" val="2527836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88640"/>
            <a:ext cx="6512511" cy="1143000"/>
          </a:xfrm>
        </p:spPr>
        <p:txBody>
          <a:bodyPr/>
          <a:lstStyle/>
          <a:p>
            <a:r>
              <a:rPr lang="en-GB" dirty="0" smtClean="0"/>
              <a:t>Tommy</a:t>
            </a:r>
            <a:endParaRPr lang="en-GB" dirty="0"/>
          </a:p>
        </p:txBody>
      </p:sp>
      <p:sp>
        <p:nvSpPr>
          <p:cNvPr id="3" name="Content Placeholder 2"/>
          <p:cNvSpPr>
            <a:spLocks noGrp="1"/>
          </p:cNvSpPr>
          <p:nvPr>
            <p:ph sz="quarter" idx="13"/>
          </p:nvPr>
        </p:nvSpPr>
        <p:spPr>
          <a:xfrm>
            <a:off x="395536" y="692696"/>
            <a:ext cx="6400800" cy="5976664"/>
          </a:xfrm>
        </p:spPr>
        <p:txBody>
          <a:bodyPr>
            <a:normAutofit/>
          </a:bodyPr>
          <a:lstStyle/>
          <a:p>
            <a:r>
              <a:rPr lang="en-GB" sz="2400" dirty="0" smtClean="0"/>
              <a:t>Consider the ‘elbow’ </a:t>
            </a:r>
            <a:br>
              <a:rPr lang="en-GB" sz="2400" dirty="0" smtClean="0"/>
            </a:br>
            <a:r>
              <a:rPr lang="en-GB" sz="2400" dirty="0" smtClean="0"/>
              <a:t>incident. What does this </a:t>
            </a:r>
            <a:br>
              <a:rPr lang="en-GB" sz="2400" dirty="0" smtClean="0"/>
            </a:br>
            <a:r>
              <a:rPr lang="en-GB" sz="2400" dirty="0" smtClean="0"/>
              <a:t>tell us about Tommy?</a:t>
            </a:r>
          </a:p>
          <a:p>
            <a:r>
              <a:rPr lang="en-GB" sz="2400" dirty="0" smtClean="0"/>
              <a:t>It is through the teasing</a:t>
            </a:r>
            <a:br>
              <a:rPr lang="en-GB" sz="2400" dirty="0" smtClean="0"/>
            </a:br>
            <a:r>
              <a:rPr lang="en-GB" sz="2400" dirty="0" smtClean="0"/>
              <a:t>of Tommy that we learn</a:t>
            </a:r>
            <a:br>
              <a:rPr lang="en-GB" sz="2400" dirty="0" smtClean="0"/>
            </a:br>
            <a:r>
              <a:rPr lang="en-GB" sz="2400" dirty="0" smtClean="0"/>
              <a:t>more about what </a:t>
            </a:r>
            <a:br>
              <a:rPr lang="en-GB" sz="2400" dirty="0" smtClean="0"/>
            </a:br>
            <a:r>
              <a:rPr lang="en-GB" sz="2400" dirty="0" smtClean="0"/>
              <a:t>donating actually entrails;</a:t>
            </a:r>
            <a:br>
              <a:rPr lang="en-GB" sz="2400" dirty="0" smtClean="0"/>
            </a:br>
            <a:r>
              <a:rPr lang="en-GB" sz="2400" dirty="0" smtClean="0"/>
              <a:t>the harvesting of body</a:t>
            </a:r>
            <a:r>
              <a:rPr lang="en-GB" sz="2400" dirty="0"/>
              <a:t/>
            </a:r>
            <a:br>
              <a:rPr lang="en-GB" sz="2400" dirty="0"/>
            </a:br>
            <a:r>
              <a:rPr lang="en-GB" sz="2400" dirty="0" smtClean="0"/>
              <a:t>parts. What are your </a:t>
            </a:r>
            <a:br>
              <a:rPr lang="en-GB" sz="2400" dirty="0" smtClean="0"/>
            </a:br>
            <a:r>
              <a:rPr lang="en-GB" sz="2400" dirty="0" smtClean="0"/>
              <a:t>initial reactions to this</a:t>
            </a:r>
            <a:br>
              <a:rPr lang="en-GB" sz="2400" dirty="0" smtClean="0"/>
            </a:br>
            <a:r>
              <a:rPr lang="en-GB" sz="2400" dirty="0" smtClean="0"/>
              <a:t>revelation? Is it fair? Ethical? Humane? </a:t>
            </a:r>
          </a:p>
          <a:p>
            <a:r>
              <a:rPr lang="en-GB" sz="2400" dirty="0" smtClean="0"/>
              <a:t>Tommy appears to have a different relationship with Miss Lucy. He feels some sympathy for her. Do you think she deserves it? Is she blameless? </a:t>
            </a:r>
          </a:p>
        </p:txBody>
      </p:sp>
      <p:pic>
        <p:nvPicPr>
          <p:cNvPr id="5122" name="Picture 2" descr="http://t3.gstatic.com/images?q=tbn:ANd9GcSp69Gqu3zsdaqg9j7zrZL19EiBEQHatLKYzZCgRmE1L9cckmMIfUGJPnk:ia.media-imdb.com/images/M/MV5BMTc4NTAyNjE2OV5BMl5BanBnXkFtZTcwNzMxNjUyNA%40%40._V1._SX640_SY425_.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790" y="1154088"/>
            <a:ext cx="4769931"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912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3933056"/>
            <a:ext cx="6512511" cy="1143000"/>
          </a:xfrm>
        </p:spPr>
        <p:txBody>
          <a:bodyPr/>
          <a:lstStyle/>
          <a:p>
            <a:r>
              <a:rPr lang="en-GB" dirty="0" smtClean="0"/>
              <a:t>TASK</a:t>
            </a:r>
            <a:endParaRPr lang="en-GB" dirty="0"/>
          </a:p>
        </p:txBody>
      </p:sp>
      <p:sp>
        <p:nvSpPr>
          <p:cNvPr id="3" name="Content Placeholder 2"/>
          <p:cNvSpPr>
            <a:spLocks noGrp="1"/>
          </p:cNvSpPr>
          <p:nvPr>
            <p:ph sz="quarter" idx="13"/>
          </p:nvPr>
        </p:nvSpPr>
        <p:spPr>
          <a:xfrm>
            <a:off x="395536" y="731520"/>
            <a:ext cx="8352928" cy="3474720"/>
          </a:xfrm>
        </p:spPr>
        <p:txBody>
          <a:bodyPr>
            <a:normAutofit/>
          </a:bodyPr>
          <a:lstStyle/>
          <a:p>
            <a:r>
              <a:rPr lang="en-GB" sz="3200" dirty="0" smtClean="0"/>
              <a:t>Imagine you are Tommy. Write a diary entry in which you reflect on how you felt upon learning that ‘unzipping’ yourself to make donations was a cruel joke. </a:t>
            </a:r>
          </a:p>
        </p:txBody>
      </p:sp>
      <p:pic>
        <p:nvPicPr>
          <p:cNvPr id="6146" name="Picture 2" descr="http://t2.gstatic.com/images?q=tbn:ANd9GcQi4mMXFpa1IHZTeolHODk2nJmq8pyhQ0h1ULjmxPx64krj3ASkmIKYZ9k:blogs.suntimes.com/foreignc/assets_c/2011/01/never-let-me-go-ruth-tommy-thumb-375x196-3028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852936"/>
            <a:ext cx="5765131"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20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310336"/>
            <a:ext cx="6512511" cy="1143000"/>
          </a:xfrm>
        </p:spPr>
        <p:txBody>
          <a:bodyPr/>
          <a:lstStyle/>
          <a:p>
            <a:r>
              <a:rPr lang="en-GB" dirty="0" smtClean="0"/>
              <a:t>Lesson Objective</a:t>
            </a:r>
            <a:endParaRPr lang="en-GB" dirty="0"/>
          </a:p>
        </p:txBody>
      </p:sp>
      <p:sp>
        <p:nvSpPr>
          <p:cNvPr id="3" name="Content Placeholder 2"/>
          <p:cNvSpPr>
            <a:spLocks noGrp="1"/>
          </p:cNvSpPr>
          <p:nvPr>
            <p:ph sz="quarter" idx="13"/>
          </p:nvPr>
        </p:nvSpPr>
        <p:spPr/>
        <p:txBody>
          <a:bodyPr>
            <a:noAutofit/>
          </a:bodyPr>
          <a:lstStyle/>
          <a:p>
            <a:r>
              <a:rPr lang="en-GB" sz="4800" dirty="0" smtClean="0"/>
              <a:t>At the end of this lesson we will have </a:t>
            </a:r>
            <a:r>
              <a:rPr lang="en-GB" sz="4800" dirty="0" smtClean="0"/>
              <a:t>discussed issues of humanity presented within th</a:t>
            </a:r>
            <a:r>
              <a:rPr lang="en-GB" sz="4800" dirty="0" smtClean="0"/>
              <a:t>e novel. </a:t>
            </a:r>
            <a:endParaRPr lang="en-GB" sz="4800" dirty="0"/>
          </a:p>
        </p:txBody>
      </p:sp>
    </p:spTree>
    <p:extLst>
      <p:ext uri="{BB962C8B-B14F-4D97-AF65-F5344CB8AC3E}">
        <p14:creationId xmlns:p14="http://schemas.microsoft.com/office/powerpoint/2010/main" val="41744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2797696" cy="1143000"/>
          </a:xfrm>
        </p:spPr>
        <p:txBody>
          <a:bodyPr/>
          <a:lstStyle/>
          <a:p>
            <a:r>
              <a:rPr lang="en-GB" dirty="0" smtClean="0"/>
              <a:t>Starter</a:t>
            </a:r>
            <a:endParaRPr lang="en-GB" dirty="0"/>
          </a:p>
        </p:txBody>
      </p:sp>
      <p:sp>
        <p:nvSpPr>
          <p:cNvPr id="3" name="Content Placeholder 2"/>
          <p:cNvSpPr>
            <a:spLocks noGrp="1"/>
          </p:cNvSpPr>
          <p:nvPr>
            <p:ph sz="quarter" idx="13"/>
          </p:nvPr>
        </p:nvSpPr>
        <p:spPr>
          <a:xfrm>
            <a:off x="467544" y="548680"/>
            <a:ext cx="7848872" cy="3474720"/>
          </a:xfrm>
        </p:spPr>
        <p:txBody>
          <a:bodyPr>
            <a:normAutofit/>
          </a:bodyPr>
          <a:lstStyle/>
          <a:p>
            <a:endParaRPr lang="en-GB" sz="2800" dirty="0" smtClean="0"/>
          </a:p>
          <a:p>
            <a:r>
              <a:rPr lang="en-GB" sz="2800" dirty="0" smtClean="0"/>
              <a:t>In chapter 7, a comparison is made between Hailsham and a ‘prison camp’. To what extent can this comparison be supported or denied? </a:t>
            </a:r>
            <a:endParaRPr lang="en-GB" sz="2800" dirty="0"/>
          </a:p>
        </p:txBody>
      </p:sp>
      <p:pic>
        <p:nvPicPr>
          <p:cNvPr id="3074" name="Picture 2" descr="http://ts1.mm.bing.net/images/thumbnail.aspx?q=1005486093580&amp;id=ce9bff21f6b4a4827a4ad72bdcc4a07e&amp;url=http%3a%2f%2fm.wsj.net%2fvideo%2f20100917%2f091710neverletmego%2f091710neverletmego_512x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780928"/>
            <a:ext cx="6840760" cy="3830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ntent.internetvideoarchive.com/content/photos/6975/29295218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160293"/>
            <a:ext cx="4584170" cy="343812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3"/>
          </p:nvPr>
        </p:nvSpPr>
        <p:spPr>
          <a:xfrm>
            <a:off x="374932" y="242312"/>
            <a:ext cx="7533456" cy="3474720"/>
          </a:xfrm>
        </p:spPr>
        <p:txBody>
          <a:bodyPr>
            <a:noAutofit/>
          </a:bodyPr>
          <a:lstStyle/>
          <a:p>
            <a:r>
              <a:rPr lang="en-GB" sz="4800" dirty="0" smtClean="0"/>
              <a:t>‘It’s just as well the fences at Hailsham aren’t electrified. You get terrible accidents sometimes’ – </a:t>
            </a:r>
            <a:r>
              <a:rPr lang="en-GB" sz="4800" dirty="0" smtClean="0">
                <a:solidFill>
                  <a:schemeClr val="bg1"/>
                </a:solidFill>
              </a:rPr>
              <a:t>Miss Lucy </a:t>
            </a:r>
            <a:r>
              <a:rPr lang="en-GB" sz="4800" dirty="0" smtClean="0"/>
              <a:t>(p77)</a:t>
            </a:r>
            <a:endParaRPr lang="en-GB" sz="4800" dirty="0"/>
          </a:p>
        </p:txBody>
      </p:sp>
    </p:spTree>
    <p:extLst>
      <p:ext uri="{BB962C8B-B14F-4D97-AF65-F5344CB8AC3E}">
        <p14:creationId xmlns:p14="http://schemas.microsoft.com/office/powerpoint/2010/main" val="196086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933056"/>
            <a:ext cx="8640959" cy="1143000"/>
          </a:xfrm>
        </p:spPr>
        <p:txBody>
          <a:bodyPr/>
          <a:lstStyle/>
          <a:p>
            <a:r>
              <a:rPr lang="en-GB" dirty="0" smtClean="0"/>
              <a:t>What does this tell us about (a) the students lives and (b) Miss Lucy’s personal opinion </a:t>
            </a:r>
            <a:endParaRPr lang="en-GB" dirty="0"/>
          </a:p>
        </p:txBody>
      </p:sp>
      <p:sp>
        <p:nvSpPr>
          <p:cNvPr id="3" name="Content Placeholder 2"/>
          <p:cNvSpPr>
            <a:spLocks noGrp="1"/>
          </p:cNvSpPr>
          <p:nvPr>
            <p:ph sz="quarter" idx="13"/>
          </p:nvPr>
        </p:nvSpPr>
        <p:spPr>
          <a:xfrm>
            <a:off x="1115616" y="620688"/>
            <a:ext cx="7272808" cy="3474720"/>
          </a:xfrm>
        </p:spPr>
        <p:txBody>
          <a:bodyPr>
            <a:noAutofit/>
          </a:bodyPr>
          <a:lstStyle/>
          <a:p>
            <a:r>
              <a:rPr lang="en-GB" sz="3200" dirty="0" smtClean="0"/>
              <a:t>Do a close reading of Miss Lucy’s speech to the students, starting on page 78 with ‘No, no, I’m sorry…’ and going to page 80 with ‘you have to know who you are and what lies ahead of you, every one of you.’</a:t>
            </a:r>
            <a:endParaRPr lang="en-GB" sz="3200" dirty="0"/>
          </a:p>
        </p:txBody>
      </p:sp>
    </p:spTree>
    <p:extLst>
      <p:ext uri="{BB962C8B-B14F-4D97-AF65-F5344CB8AC3E}">
        <p14:creationId xmlns:p14="http://schemas.microsoft.com/office/powerpoint/2010/main" val="811807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6512511" cy="1143000"/>
          </a:xfrm>
        </p:spPr>
        <p:txBody>
          <a:bodyPr/>
          <a:lstStyle/>
          <a:p>
            <a:r>
              <a:rPr lang="en-GB" dirty="0" smtClean="0"/>
              <a:t>Analysing Language…</a:t>
            </a:r>
            <a:endParaRPr lang="en-GB" dirty="0"/>
          </a:p>
        </p:txBody>
      </p:sp>
      <p:sp>
        <p:nvSpPr>
          <p:cNvPr id="3" name="Content Placeholder 2"/>
          <p:cNvSpPr>
            <a:spLocks noGrp="1"/>
          </p:cNvSpPr>
          <p:nvPr>
            <p:ph sz="quarter" idx="13"/>
          </p:nvPr>
        </p:nvSpPr>
        <p:spPr>
          <a:xfrm>
            <a:off x="971600" y="1340768"/>
            <a:ext cx="7344816" cy="5040560"/>
          </a:xfrm>
        </p:spPr>
        <p:txBody>
          <a:bodyPr>
            <a:normAutofit/>
          </a:bodyPr>
          <a:lstStyle/>
          <a:p>
            <a:r>
              <a:rPr lang="en-GB" sz="2400" dirty="0" smtClean="0"/>
              <a:t>‘…you don’t mean any harm…’</a:t>
            </a:r>
          </a:p>
          <a:p>
            <a:r>
              <a:rPr lang="en-GB" sz="2400" dirty="0" smtClean="0"/>
              <a:t>‘…it’s been allowed to go on, and it’s not right…’</a:t>
            </a:r>
          </a:p>
          <a:p>
            <a:r>
              <a:rPr lang="en-GB" sz="2400" dirty="0" smtClean="0"/>
              <a:t>‘You’ve been told, but none of you really understand…’</a:t>
            </a:r>
          </a:p>
          <a:p>
            <a:r>
              <a:rPr lang="en-GB" sz="2400" dirty="0" smtClean="0"/>
              <a:t>‘…some people are quite happy to leave it that way…’</a:t>
            </a:r>
          </a:p>
          <a:p>
            <a:r>
              <a:rPr lang="en-GB" sz="2400" dirty="0" smtClean="0"/>
              <a:t>‘Your lives are set for you…’</a:t>
            </a:r>
          </a:p>
          <a:p>
            <a:r>
              <a:rPr lang="en-GB" sz="2400" dirty="0" smtClean="0"/>
              <a:t>‘…created to do…’</a:t>
            </a:r>
          </a:p>
          <a:p>
            <a:r>
              <a:rPr lang="en-GB" sz="2400" dirty="0" smtClean="0"/>
              <a:t>‘…for a purpose…’</a:t>
            </a:r>
          </a:p>
          <a:p>
            <a:r>
              <a:rPr lang="en-GB" sz="2400" dirty="0" smtClean="0"/>
              <a:t>‘…you have to know who are you and what lies ahead of you.’</a:t>
            </a:r>
            <a:endParaRPr lang="en-GB" sz="2400" dirty="0"/>
          </a:p>
        </p:txBody>
      </p:sp>
    </p:spTree>
    <p:extLst>
      <p:ext uri="{BB962C8B-B14F-4D97-AF65-F5344CB8AC3E}">
        <p14:creationId xmlns:p14="http://schemas.microsoft.com/office/powerpoint/2010/main" val="681111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56992"/>
            <a:ext cx="8064896" cy="1143000"/>
          </a:xfrm>
        </p:spPr>
        <p:txBody>
          <a:bodyPr/>
          <a:lstStyle/>
          <a:p>
            <a:pPr algn="l"/>
            <a:r>
              <a:rPr lang="en-GB" sz="3200" dirty="0" smtClean="0"/>
              <a:t>What makes us human? Can the students be classed as human, or are they </a:t>
            </a:r>
            <a:r>
              <a:rPr lang="en-GB" sz="3200" u="sng" dirty="0" smtClean="0"/>
              <a:t>intended</a:t>
            </a:r>
            <a:r>
              <a:rPr lang="en-GB" sz="3200" dirty="0" smtClean="0"/>
              <a:t> to be something different?</a:t>
            </a:r>
            <a:br>
              <a:rPr lang="en-GB" sz="3200" dirty="0" smtClean="0"/>
            </a:br>
            <a:r>
              <a:rPr lang="en-GB" sz="3200" dirty="0" smtClean="0"/>
              <a:t/>
            </a:r>
            <a:br>
              <a:rPr lang="en-GB" sz="3200" dirty="0" smtClean="0"/>
            </a:br>
            <a:endParaRPr lang="en-GB" sz="3200" dirty="0"/>
          </a:p>
        </p:txBody>
      </p:sp>
      <p:sp>
        <p:nvSpPr>
          <p:cNvPr id="4" name="Rectangle 3"/>
          <p:cNvSpPr/>
          <p:nvPr/>
        </p:nvSpPr>
        <p:spPr>
          <a:xfrm>
            <a:off x="166789" y="836712"/>
            <a:ext cx="8810425" cy="2400657"/>
          </a:xfrm>
          <a:prstGeom prst="rect">
            <a:avLst/>
          </a:prstGeom>
          <a:noFill/>
        </p:spPr>
        <p:txBody>
          <a:bodyPr wrap="none" lIns="91440" tIns="45720" rIns="91440" bIns="45720">
            <a:spAutoFit/>
          </a:bodyPr>
          <a:lstStyle/>
          <a:p>
            <a:pPr algn="ctr"/>
            <a:r>
              <a:rPr lang="en-US" sz="15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Humanity</a:t>
            </a:r>
            <a:endParaRPr lang="en-US" sz="15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57892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5" y="3861048"/>
            <a:ext cx="7838256" cy="1143000"/>
          </a:xfrm>
        </p:spPr>
        <p:txBody>
          <a:bodyPr/>
          <a:lstStyle/>
          <a:p>
            <a:r>
              <a:rPr lang="en-GB" dirty="0" smtClean="0"/>
              <a:t>They ‘smuggle into our heads a lot of the basic facts about our future…’ (p80)</a:t>
            </a:r>
            <a:endParaRPr lang="en-GB" dirty="0"/>
          </a:p>
        </p:txBody>
      </p:sp>
      <p:sp>
        <p:nvSpPr>
          <p:cNvPr id="3" name="Content Placeholder 2"/>
          <p:cNvSpPr>
            <a:spLocks noGrp="1"/>
          </p:cNvSpPr>
          <p:nvPr>
            <p:ph sz="quarter" idx="13"/>
          </p:nvPr>
        </p:nvSpPr>
        <p:spPr>
          <a:xfrm>
            <a:off x="539552" y="332656"/>
            <a:ext cx="8064896" cy="3474720"/>
          </a:xfrm>
        </p:spPr>
        <p:txBody>
          <a:bodyPr>
            <a:noAutofit/>
          </a:bodyPr>
          <a:lstStyle/>
          <a:p>
            <a:r>
              <a:rPr lang="en-GB" sz="3200" dirty="0" smtClean="0"/>
              <a:t>Kathy admits that most students like to remain ignorant to the specifics of their futures. Why might they do this?</a:t>
            </a:r>
          </a:p>
          <a:p>
            <a:r>
              <a:rPr lang="en-GB" sz="3200" dirty="0" smtClean="0"/>
              <a:t>Do you agree with the school policy to be vague when discussing their fate? Why is it easier to do things this way? </a:t>
            </a:r>
            <a:endParaRPr lang="en-GB" sz="3200" dirty="0"/>
          </a:p>
        </p:txBody>
      </p:sp>
    </p:spTree>
    <p:extLst>
      <p:ext uri="{BB962C8B-B14F-4D97-AF65-F5344CB8AC3E}">
        <p14:creationId xmlns:p14="http://schemas.microsoft.com/office/powerpoint/2010/main" val="1396894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6512511" cy="1143000"/>
          </a:xfrm>
        </p:spPr>
        <p:txBody>
          <a:bodyPr/>
          <a:lstStyle/>
          <a:p>
            <a:r>
              <a:rPr lang="en-GB" dirty="0" smtClean="0"/>
              <a:t>Chapter 7 Questions</a:t>
            </a:r>
            <a:endParaRPr lang="en-GB" dirty="0"/>
          </a:p>
        </p:txBody>
      </p:sp>
      <p:sp>
        <p:nvSpPr>
          <p:cNvPr id="3" name="Content Placeholder 2"/>
          <p:cNvSpPr>
            <a:spLocks noGrp="1"/>
          </p:cNvSpPr>
          <p:nvPr>
            <p:ph sz="quarter" idx="13"/>
          </p:nvPr>
        </p:nvSpPr>
        <p:spPr>
          <a:xfrm>
            <a:off x="683568" y="1412776"/>
            <a:ext cx="7992888" cy="4968552"/>
          </a:xfrm>
        </p:spPr>
        <p:txBody>
          <a:bodyPr>
            <a:normAutofit/>
          </a:bodyPr>
          <a:lstStyle/>
          <a:p>
            <a:r>
              <a:rPr lang="en-GB" sz="2800" dirty="0" smtClean="0"/>
              <a:t>How is sex dealt with at Hailsham? Consider how Miss Emily teaches the students about sex.</a:t>
            </a:r>
          </a:p>
          <a:p>
            <a:pPr lvl="1"/>
            <a:r>
              <a:rPr lang="en-GB" sz="2600" dirty="0" smtClean="0"/>
              <a:t>She says that they can have sex with people ‘out there’. Do you think this happens often?</a:t>
            </a:r>
          </a:p>
          <a:p>
            <a:r>
              <a:rPr lang="en-GB" sz="2800" dirty="0" smtClean="0"/>
              <a:t>Kathy refers to discussions of donations as uncomfortable ‘territory’, ‘that ground’, the ‘whole area’ and ‘these things’. What do these words suggest about how she, and the others, feel about donations?</a:t>
            </a:r>
            <a:endParaRPr lang="en-GB" sz="2800" dirty="0"/>
          </a:p>
        </p:txBody>
      </p:sp>
    </p:spTree>
    <p:extLst>
      <p:ext uri="{BB962C8B-B14F-4D97-AF65-F5344CB8AC3E}">
        <p14:creationId xmlns:p14="http://schemas.microsoft.com/office/powerpoint/2010/main" val="4185787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144</TotalTime>
  <Words>440</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Never Let Me Go</vt:lpstr>
      <vt:lpstr>Lesson Objective</vt:lpstr>
      <vt:lpstr>Starter</vt:lpstr>
      <vt:lpstr>PowerPoint Presentation</vt:lpstr>
      <vt:lpstr>What does this tell us about (a) the students lives and (b) Miss Lucy’s personal opinion </vt:lpstr>
      <vt:lpstr>Analysing Language…</vt:lpstr>
      <vt:lpstr>What makes us human? Can the students be classed as human, or are they intended to be something different?  </vt:lpstr>
      <vt:lpstr>They ‘smuggle into our heads a lot of the basic facts about our future…’ (p80)</vt:lpstr>
      <vt:lpstr>Chapter 7 Questions</vt:lpstr>
      <vt:lpstr>Tommy</vt:lpstr>
      <vt:lpstr>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Let Me Go</dc:title>
  <dc:creator>Krista Carson</dc:creator>
  <cp:lastModifiedBy>Krista Carson</cp:lastModifiedBy>
  <cp:revision>78</cp:revision>
  <dcterms:created xsi:type="dcterms:W3CDTF">2011-07-11T10:33:47Z</dcterms:created>
  <dcterms:modified xsi:type="dcterms:W3CDTF">2011-07-12T11:09:59Z</dcterms:modified>
</cp:coreProperties>
</file>